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606" r:id="rId10"/>
    <p:sldId id="592" r:id="rId11"/>
    <p:sldId id="598" r:id="rId12"/>
    <p:sldId id="593" r:id="rId13"/>
    <p:sldId id="627" r:id="rId14"/>
    <p:sldId id="621" r:id="rId15"/>
    <p:sldId id="622" r:id="rId16"/>
    <p:sldId id="626" r:id="rId17"/>
    <p:sldId id="591" r:id="rId18"/>
    <p:sldId id="583" r:id="rId19"/>
    <p:sldId id="618" r:id="rId20"/>
    <p:sldId id="619" r:id="rId21"/>
    <p:sldId id="609" r:id="rId22"/>
    <p:sldId id="615" r:id="rId23"/>
    <p:sldId id="611" r:id="rId24"/>
    <p:sldId id="616" r:id="rId25"/>
    <p:sldId id="614" r:id="rId26"/>
    <p:sldId id="628" r:id="rId27"/>
    <p:sldId id="623" r:id="rId28"/>
    <p:sldId id="624" r:id="rId29"/>
    <p:sldId id="581" r:id="rId30"/>
    <p:sldId id="582" r:id="rId31"/>
    <p:sldId id="384" r:id="rId32"/>
    <p:sldId id="602" r:id="rId33"/>
    <p:sldId id="584" r:id="rId34"/>
    <p:sldId id="590" r:id="rId35"/>
    <p:sldId id="601" r:id="rId36"/>
    <p:sldId id="585" r:id="rId37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  <a:srgbClr val="595959"/>
    <a:srgbClr val="0000FF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86552" autoAdjust="0"/>
  </p:normalViewPr>
  <p:slideViewPr>
    <p:cSldViewPr>
      <p:cViewPr varScale="1">
        <p:scale>
          <a:sx n="90" d="100"/>
          <a:sy n="90" d="100"/>
        </p:scale>
        <p:origin x="2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0.80940000000000001</c:v>
                </c:pt>
                <c:pt idx="1">
                  <c:v>0.85780000000000001</c:v>
                </c:pt>
                <c:pt idx="2">
                  <c:v>0.86909999999999998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(VGG16)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2019/3/26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2019/3/26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  <a:p>
            <a:r>
              <a:rPr kumimoji="1" lang="zh-CN" altLang="en-US" dirty="0"/>
              <a:t>要有標題還有說明行列內容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實驗標題寫清楚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不要算平均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154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用不同</a:t>
            </a:r>
            <a:r>
              <a:rPr kumimoji="1" lang="en-US" altLang="zh-TW" dirty="0"/>
              <a:t>dataset</a:t>
            </a:r>
            <a:r>
              <a:rPr kumimoji="1" lang="zh-CN" altLang="en-US" dirty="0"/>
              <a:t>來算</a:t>
            </a:r>
            <a:r>
              <a:rPr kumimoji="1" lang="en-US" altLang="zh-CN" dirty="0"/>
              <a:t>benchmark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66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</a:p>
        </p:txBody>
      </p:sp>
    </p:spTree>
    <p:extLst>
      <p:ext uri="{BB962C8B-B14F-4D97-AF65-F5344CB8AC3E}">
        <p14:creationId xmlns:p14="http://schemas.microsoft.com/office/powerpoint/2010/main" val="260121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br>
              <a:rPr kumimoji="1" lang="en-US" altLang="zh-CN" dirty="0"/>
            </a:br>
            <a:r>
              <a:rPr kumimoji="1" lang="zh-CN" altLang="en-US" dirty="0"/>
              <a:t>加一個</a:t>
            </a:r>
            <a:r>
              <a:rPr kumimoji="1" lang="en-US" altLang="zh-CN" dirty="0" err="1"/>
              <a:t>regonition</a:t>
            </a:r>
            <a:br>
              <a:rPr kumimoji="1" lang="en-US" altLang="zh-CN" dirty="0"/>
            </a:br>
            <a:r>
              <a:rPr kumimoji="1" lang="zh-CN" altLang="en-US" dirty="0"/>
              <a:t>左邊進來</a:t>
            </a:r>
            <a:r>
              <a:rPr kumimoji="1" lang="en-US" altLang="zh-CN" dirty="0"/>
              <a:t>input </a:t>
            </a:r>
            <a:r>
              <a:rPr kumimoji="1" lang="zh-CN" altLang="en-US" dirty="0"/>
              <a:t>右邊</a:t>
            </a:r>
            <a:r>
              <a:rPr kumimoji="1" lang="en-US" altLang="zh-CN" dirty="0"/>
              <a:t>output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vgg_face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49"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discontinuous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lang="en-US" altLang="zh-TW" dirty="0"/>
                  <a:t>Evaluate Face Detection Performance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37E401-6B92-8042-9E95-071ABFAB4591}"/>
              </a:ext>
            </a:extLst>
          </p:cNvPr>
          <p:cNvSpPr/>
          <p:nvPr/>
        </p:nvSpPr>
        <p:spPr>
          <a:xfrm>
            <a:off x="539750" y="5369094"/>
            <a:ext cx="214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PASCAL face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344CA1-2069-EE4C-891A-86B1E7DEC702}"/>
              </a:ext>
            </a:extLst>
          </p:cNvPr>
          <p:cNvSpPr/>
          <p:nvPr/>
        </p:nvSpPr>
        <p:spPr>
          <a:xfrm>
            <a:off x="3735154" y="5370449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AFW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643A95B-0E9B-FF4A-99D4-B82840CD7710}"/>
              </a:ext>
            </a:extLst>
          </p:cNvPr>
          <p:cNvGrpSpPr/>
          <p:nvPr/>
        </p:nvGrpSpPr>
        <p:grpSpPr>
          <a:xfrm>
            <a:off x="5782007" y="2560980"/>
            <a:ext cx="2808114" cy="3146668"/>
            <a:chOff x="164816" y="2636912"/>
            <a:chExt cx="2808114" cy="3146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0C170A-4EDF-E04B-B79F-8AEB7DEB999B}"/>
                </a:ext>
              </a:extLst>
            </p:cNvPr>
            <p:cNvSpPr/>
            <p:nvPr/>
          </p:nvSpPr>
          <p:spPr>
            <a:xfrm>
              <a:off x="832934" y="5445026"/>
              <a:ext cx="1471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Helvetica" pitchFamily="2" charset="0"/>
                </a:rPr>
                <a:t>FDDB dataset</a:t>
              </a:r>
              <a:endParaRPr lang="en-US" altLang="zh-TW" dirty="0">
                <a:effectLst/>
                <a:latin typeface="Helvetica" pitchFamily="2" charset="0"/>
              </a:endParaRPr>
            </a:p>
          </p:txBody>
        </p:sp>
        <p:pic>
          <p:nvPicPr>
            <p:cNvPr id="11" name="圖片 1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2F4FF99-B5C5-B94F-9865-963223C3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3A85CA-6BFE-6942-B09A-5244581D747F}"/>
              </a:ext>
            </a:extLst>
          </p:cNvPr>
          <p:cNvGrpSpPr/>
          <p:nvPr/>
        </p:nvGrpSpPr>
        <p:grpSpPr>
          <a:xfrm>
            <a:off x="208166" y="2560980"/>
            <a:ext cx="5616228" cy="2808114"/>
            <a:chOff x="2909413" y="2636912"/>
            <a:chExt cx="5616228" cy="2808114"/>
          </a:xfrm>
        </p:grpSpPr>
        <p:pic>
          <p:nvPicPr>
            <p:cNvPr id="23" name="圖片 22" descr="一張含有 文字, 地圖 的圖片&#10;&#10;自動產生的描述">
              <a:extLst>
                <a:ext uri="{FF2B5EF4-FFF2-40B4-BE49-F238E27FC236}">
                  <a16:creationId xmlns:a16="http://schemas.microsoft.com/office/drawing/2014/main" id="{09D5BF3F-B1DA-C348-9082-07A1FB7B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527" y="2636912"/>
              <a:ext cx="2808114" cy="2808114"/>
            </a:xfrm>
            <a:prstGeom prst="rect">
              <a:avLst/>
            </a:prstGeom>
          </p:spPr>
        </p:pic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413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lang="en-US" altLang="zh-TW" dirty="0"/>
              <a:t>Evaluate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  <a:endParaRPr lang="en-US" altLang="zh-TW" dirty="0"/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34315"/>
              </p:ext>
            </p:extLst>
          </p:nvPr>
        </p:nvGraphicFramePr>
        <p:xfrm>
          <a:off x="4427984" y="3426848"/>
          <a:ext cx="4032448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err="1">
                          <a:latin typeface="+mn-lt"/>
                        </a:rPr>
                        <a:t>mAP</a:t>
                      </a:r>
                      <a:r>
                        <a:rPr lang="en-US" altLang="zh-TW" sz="1600" dirty="0">
                          <a:latin typeface="+mn-lt"/>
                        </a:rPr>
                        <a:t>(%)</a:t>
                      </a:r>
                    </a:p>
                    <a:p>
                      <a:pPr algn="l"/>
                      <a:r>
                        <a:rPr lang="en-US" altLang="zh-TW" sz="1600" dirty="0">
                          <a:latin typeface="+mn-lt"/>
                        </a:rPr>
                        <a:t>Approach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UTKFace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25" b="1803"/>
          <a:stretch/>
        </p:blipFill>
        <p:spPr>
          <a:xfrm>
            <a:off x="248823" y="2770035"/>
            <a:ext cx="4042780" cy="2603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Verification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57508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352159" cy="3579671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of different feature extractor</a:t>
                </a:r>
              </a:p>
              <a:p>
                <a:pPr lvl="1"/>
                <a:r>
                  <a:rPr kumimoji="1" lang="en-US" altLang="zh-TW" dirty="0"/>
                  <a:t>We determine the threshold of feature extractors VGG16 and Resnet50 according to the lowest penalty, 0.88 and 0.77, respectively.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𝑤h𝑜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𝑝𝑎𝑠𝑠𝑒𝑑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kumimoji="1" lang="en-US" altLang="zh-TW" dirty="0"/>
                  <a:t> </a:t>
                </a:r>
              </a:p>
              <a:p>
                <a:pPr lvl="1"/>
                <a:r>
                  <a:rPr kumimoji="1" lang="en-US" altLang="zh-TW" dirty="0"/>
                  <a:t>VGG16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376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=94.00%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Resnet50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460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461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=99.78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352159" cy="3579671"/>
              </a:xfrm>
              <a:blipFill>
                <a:blip r:embed="rId3"/>
                <a:stretch>
                  <a:fillRect l="-455" t="-1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F684B3-845B-E244-BB93-4EEB36818A72}"/>
              </a:ext>
            </a:extLst>
          </p:cNvPr>
          <p:cNvGrpSpPr/>
          <p:nvPr/>
        </p:nvGrpSpPr>
        <p:grpSpPr>
          <a:xfrm>
            <a:off x="866116" y="3371147"/>
            <a:ext cx="1257075" cy="1495153"/>
            <a:chOff x="946905" y="3101630"/>
            <a:chExt cx="1257075" cy="1495153"/>
          </a:xfrm>
        </p:grpSpPr>
        <p:pic>
          <p:nvPicPr>
            <p:cNvPr id="6" name="圖片 5" descr="Error image&#10;">
              <a:extLst>
                <a:ext uri="{FF2B5EF4-FFF2-40B4-BE49-F238E27FC236}">
                  <a16:creationId xmlns:a16="http://schemas.microsoft.com/office/drawing/2014/main" id="{8EFA3E7F-4DD0-B54B-BD86-A52811B5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16" y="3101630"/>
              <a:ext cx="919862" cy="889200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946905" y="4012008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Error image</a:t>
              </a:r>
            </a:p>
            <a:p>
              <a:pPr algn="ctr"/>
              <a:r>
                <a:rPr kumimoji="1" lang="en-US" altLang="zh-TW" dirty="0"/>
                <a:t>(#251)</a:t>
              </a:r>
              <a:endParaRPr kumimoji="1"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6354144" y="2516855"/>
            <a:ext cx="2178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Distance: 0.80678034</a:t>
            </a:r>
            <a:endParaRPr kumimoji="1"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5B7BF6A-A2C8-F441-9F69-EC456BDAA717}"/>
              </a:ext>
            </a:extLst>
          </p:cNvPr>
          <p:cNvGrpSpPr/>
          <p:nvPr/>
        </p:nvGrpSpPr>
        <p:grpSpPr>
          <a:xfrm>
            <a:off x="2893209" y="2365265"/>
            <a:ext cx="3250532" cy="890695"/>
            <a:chOff x="3290516" y="1944458"/>
            <a:chExt cx="3250532" cy="890695"/>
          </a:xfrm>
        </p:grpSpPr>
        <p:pic>
          <p:nvPicPr>
            <p:cNvPr id="10" name="圖片 9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F32B1BAD-C03A-4147-BC46-727C1F53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0516" y="1944460"/>
              <a:ext cx="812800" cy="88900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2" name="圖片 11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4D5D3B22-9482-DB4E-823E-26ED05E3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5223" y="1944459"/>
              <a:ext cx="830513" cy="889000"/>
            </a:xfrm>
            <a:prstGeom prst="rect">
              <a:avLst/>
            </a:prstGeom>
          </p:spPr>
        </p:pic>
        <p:pic>
          <p:nvPicPr>
            <p:cNvPr id="14" name="圖片 13" descr="一張含有 個人, 室內, 領帶, 服飾 的圖片&#10;&#10;自動產生的描述">
              <a:extLst>
                <a:ext uri="{FF2B5EF4-FFF2-40B4-BE49-F238E27FC236}">
                  <a16:creationId xmlns:a16="http://schemas.microsoft.com/office/drawing/2014/main" id="{10D695A5-8A4A-9249-9757-A9777F5F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736" y="1944458"/>
              <a:ext cx="830513" cy="890695"/>
            </a:xfrm>
            <a:prstGeom prst="rect">
              <a:avLst/>
            </a:prstGeom>
          </p:spPr>
        </p:pic>
        <p:pic>
          <p:nvPicPr>
            <p:cNvPr id="16" name="圖片 15" descr="一張含有 個人, 室內, 牆, 女性 的圖片&#10;&#10;自動產生的描述">
              <a:extLst>
                <a:ext uri="{FF2B5EF4-FFF2-40B4-BE49-F238E27FC236}">
                  <a16:creationId xmlns:a16="http://schemas.microsoft.com/office/drawing/2014/main" id="{1E6C462A-D1AF-1F46-98E4-63B48D4F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8156" y="1944459"/>
              <a:ext cx="792892" cy="889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DA40DC-4A7E-954D-A68A-4B227F07C57D}"/>
                </a:ext>
              </a:extLst>
            </p:cNvPr>
            <p:cNvSpPr/>
            <p:nvPr/>
          </p:nvSpPr>
          <p:spPr>
            <a:xfrm>
              <a:off x="3290516" y="1944458"/>
              <a:ext cx="3250532" cy="889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5E2D286-9829-EF4D-93C1-8F735FD06E9A}"/>
              </a:ext>
            </a:extLst>
          </p:cNvPr>
          <p:cNvGrpSpPr/>
          <p:nvPr/>
        </p:nvGrpSpPr>
        <p:grpSpPr>
          <a:xfrm>
            <a:off x="2879427" y="3695231"/>
            <a:ext cx="3355802" cy="889000"/>
            <a:chOff x="3263210" y="3800996"/>
            <a:chExt cx="3355802" cy="889000"/>
          </a:xfrm>
        </p:grpSpPr>
        <p:pic>
          <p:nvPicPr>
            <p:cNvPr id="8" name="圖片 7" descr="一張含有 個人, 室內, 服飾, 牆 的圖片&#10;&#10;自動產生的描述">
              <a:extLst>
                <a:ext uri="{FF2B5EF4-FFF2-40B4-BE49-F238E27FC236}">
                  <a16:creationId xmlns:a16="http://schemas.microsoft.com/office/drawing/2014/main" id="{F9DAFB3B-D4AF-884F-9195-EF3EBF4C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500" y="3800996"/>
              <a:ext cx="851761" cy="887251"/>
            </a:xfrm>
            <a:prstGeom prst="rect">
              <a:avLst/>
            </a:prstGeom>
          </p:spPr>
        </p:pic>
        <p:pic>
          <p:nvPicPr>
            <p:cNvPr id="15" name="圖片 14" descr="一張含有 個人, 室內, 年輕, 牆 的圖片&#10;&#10;自動產生的描述">
              <a:extLst>
                <a:ext uri="{FF2B5EF4-FFF2-40B4-BE49-F238E27FC236}">
                  <a16:creationId xmlns:a16="http://schemas.microsoft.com/office/drawing/2014/main" id="{01EB7CA4-9868-2C40-A4C8-AD147C2E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261" y="3800996"/>
              <a:ext cx="841751" cy="887251"/>
            </a:xfrm>
            <a:prstGeom prst="rect">
              <a:avLst/>
            </a:prstGeom>
          </p:spPr>
        </p:pic>
        <p:pic>
          <p:nvPicPr>
            <p:cNvPr id="18" name="圖片 17" descr="一張含有 個人, 室內, 牆, 尋找 的圖片&#10;&#10;自動產生的描述">
              <a:extLst>
                <a:ext uri="{FF2B5EF4-FFF2-40B4-BE49-F238E27FC236}">
                  <a16:creationId xmlns:a16="http://schemas.microsoft.com/office/drawing/2014/main" id="{8CF57962-7530-C345-9F3F-EB59EBCA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210" y="3800996"/>
              <a:ext cx="832013" cy="889000"/>
            </a:xfrm>
            <a:prstGeom prst="rect">
              <a:avLst/>
            </a:prstGeom>
          </p:spPr>
        </p:pic>
        <p:pic>
          <p:nvPicPr>
            <p:cNvPr id="20" name="圖片 19" descr="一張含有 個人, 室內, 牆, 年輕 的圖片&#10;&#10;自動產生的描述">
              <a:extLst>
                <a:ext uri="{FF2B5EF4-FFF2-40B4-BE49-F238E27FC236}">
                  <a16:creationId xmlns:a16="http://schemas.microsoft.com/office/drawing/2014/main" id="{D74D71CA-B2ED-2B4F-BEB4-03ADC741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94404" y="3802745"/>
              <a:ext cx="831096" cy="88725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25118F-88D4-414F-8D30-9567A7F52E41}"/>
                </a:ext>
              </a:extLst>
            </p:cNvPr>
            <p:cNvSpPr/>
            <p:nvPr/>
          </p:nvSpPr>
          <p:spPr>
            <a:xfrm>
              <a:off x="3263210" y="3808074"/>
              <a:ext cx="3355802" cy="88017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6308458" y="3846468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Second Closest (GT)</a:t>
            </a:r>
          </a:p>
          <a:p>
            <a:r>
              <a:rPr lang="en-US" altLang="zh-TW" dirty="0"/>
              <a:t>Distance: 0.80058426</a:t>
            </a:r>
            <a:endParaRPr kumimoji="1" lang="zh-TW" altLang="en-US" dirty="0"/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17C4064C-791B-5144-A9E3-1206F9EC693A}"/>
              </a:ext>
            </a:extLst>
          </p:cNvPr>
          <p:cNvSpPr/>
          <p:nvPr/>
        </p:nvSpPr>
        <p:spPr>
          <a:xfrm>
            <a:off x="2243258" y="2864234"/>
            <a:ext cx="481449" cy="25089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3463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52D171-5876-4F4C-9161-0C3D11A1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4536504" cy="24749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F7D9E7-AABE-DB4A-84B4-CCCA1096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283667"/>
            <a:ext cx="6316754" cy="2197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AB8431-3EFF-6446-A060-6A0530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84" r="20314"/>
          <a:stretch/>
        </p:blipFill>
        <p:spPr>
          <a:xfrm>
            <a:off x="611560" y="1866054"/>
            <a:ext cx="648072" cy="7082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1593E-C905-964F-B261-7FF8EF9F6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63"/>
          <a:stretch/>
        </p:blipFill>
        <p:spPr>
          <a:xfrm>
            <a:off x="611560" y="3002772"/>
            <a:ext cx="648072" cy="7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447925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Dataset: </a:t>
            </a:r>
            <a:r>
              <a:rPr lang="en-US" altLang="zh-TW" dirty="0">
                <a:hlinkClick r:id="rId3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Average 362 samples per-subject</a:t>
            </a:r>
            <a:endParaRPr kumimoji="1"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E594ED-65B2-8141-96F1-CB8345A0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9" y="3212976"/>
            <a:ext cx="6948264" cy="31406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FC8469-EACB-2144-989E-4473A5950BE3}"/>
              </a:ext>
            </a:extLst>
          </p:cNvPr>
          <p:cNvSpPr/>
          <p:nvPr/>
        </p:nvSpPr>
        <p:spPr>
          <a:xfrm>
            <a:off x="3851920" y="6489369"/>
            <a:ext cx="456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/>
              <a:t>VGGFace2: A dataset for </a:t>
            </a:r>
            <a:r>
              <a:rPr lang="en-US" altLang="zh-TW" sz="1200" dirty="0"/>
              <a:t>recognizing</a:t>
            </a:r>
            <a:r>
              <a:rPr lang="en" altLang="zh-TW" sz="1200" dirty="0"/>
              <a:t> face across pose and age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 79">
            <a:extLst>
              <a:ext uri="{FF2B5EF4-FFF2-40B4-BE49-F238E27FC236}">
                <a16:creationId xmlns:a16="http://schemas.microsoft.com/office/drawing/2014/main" id="{B5E478E9-8B43-C74A-995E-B77947E69410}"/>
              </a:ext>
            </a:extLst>
          </p:cNvPr>
          <p:cNvSpPr/>
          <p:nvPr/>
        </p:nvSpPr>
        <p:spPr>
          <a:xfrm>
            <a:off x="512839" y="2080272"/>
            <a:ext cx="2055078" cy="1406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</a:p>
          <a:p>
            <a:pPr algn="ctr"/>
            <a:endParaRPr lang="en-US" altLang="zh-TW" dirty="0"/>
          </a:p>
          <a:p>
            <a:pPr algn="ctr"/>
            <a:endParaRPr kumimoji="1" lang="en-US" altLang="zh-TW" dirty="0"/>
          </a:p>
          <a:p>
            <a:pPr algn="ctr"/>
            <a:endParaRPr lang="en-US" altLang="zh-TW" dirty="0"/>
          </a:p>
          <a:p>
            <a:pPr algn="ctr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868AF1B-C7CC-AB45-86CE-CD742B957539}"/>
              </a:ext>
            </a:extLst>
          </p:cNvPr>
          <p:cNvCxnSpPr>
            <a:cxnSpLocks/>
            <a:stCxn id="80" idx="3"/>
            <a:endCxn id="7" idx="1"/>
          </p:cNvCxnSpPr>
          <p:nvPr/>
        </p:nvCxnSpPr>
        <p:spPr>
          <a:xfrm>
            <a:off x="2567917" y="2783549"/>
            <a:ext cx="4846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" name="圖片 25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E1CBDCAC-2BD5-5B41-87E8-C84728CD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237" y="2425559"/>
            <a:ext cx="923683" cy="101446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3897652" y="6467747"/>
            <a:ext cx="275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 Amy </a:t>
            </a:r>
            <a:r>
              <a:rPr kumimoji="1"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 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Tom 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C8ACD7B-6892-7241-8F27-2EC6E6E63714}"/>
              </a:ext>
            </a:extLst>
          </p:cNvPr>
          <p:cNvSpPr txBox="1"/>
          <p:nvPr/>
        </p:nvSpPr>
        <p:spPr>
          <a:xfrm>
            <a:off x="1018104" y="4582524"/>
            <a:ext cx="105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876F405E-93A4-ED47-BAF1-031C254DB54E}"/>
              </a:ext>
            </a:extLst>
          </p:cNvPr>
          <p:cNvSpPr/>
          <p:nvPr/>
        </p:nvSpPr>
        <p:spPr>
          <a:xfrm>
            <a:off x="3052545" y="2237637"/>
            <a:ext cx="2299136" cy="10918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2EBAE3F3-F748-314D-A430-6336C0AB63E0}"/>
              </a:ext>
            </a:extLst>
          </p:cNvPr>
          <p:cNvCxnSpPr>
            <a:cxnSpLocks/>
          </p:cNvCxnSpPr>
          <p:nvPr/>
        </p:nvCxnSpPr>
        <p:spPr>
          <a:xfrm>
            <a:off x="5351681" y="2783549"/>
            <a:ext cx="8765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BC7C4A-1D51-CF4C-AEE8-FE7646C943A3}"/>
              </a:ext>
            </a:extLst>
          </p:cNvPr>
          <p:cNvSpPr txBox="1"/>
          <p:nvPr/>
        </p:nvSpPr>
        <p:spPr>
          <a:xfrm>
            <a:off x="5530694" y="2610110"/>
            <a:ext cx="5184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Yes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/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Face Verification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5355D23-20E5-7544-BF67-DC08988C3A1B}"/>
              </a:ext>
            </a:extLst>
          </p:cNvPr>
          <p:cNvCxnSpPr>
            <a:cxnSpLocks/>
            <a:stCxn id="25" idx="1"/>
            <a:endCxn id="34" idx="3"/>
          </p:cNvCxnSpPr>
          <p:nvPr/>
        </p:nvCxnSpPr>
        <p:spPr>
          <a:xfrm flipH="1">
            <a:off x="2076407" y="4767190"/>
            <a:ext cx="16861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403635" y="4474802"/>
            <a:ext cx="11849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6D59C409-7CFE-284E-B07B-AA2F858EB45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274775" y="5414133"/>
            <a:ext cx="0" cy="1010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F28B94A-FD6C-B049-8F7C-E4307C6D4FFE}"/>
              </a:ext>
            </a:extLst>
          </p:cNvPr>
          <p:cNvSpPr txBox="1"/>
          <p:nvPr/>
        </p:nvSpPr>
        <p:spPr>
          <a:xfrm>
            <a:off x="4723020" y="5642152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BA716BC-CB02-1046-B263-44047D6C145B}"/>
              </a:ext>
            </a:extLst>
          </p:cNvPr>
          <p:cNvCxnSpPr>
            <a:cxnSpLocks/>
            <a:stCxn id="7" idx="0"/>
            <a:endCxn id="80" idx="0"/>
          </p:cNvCxnSpPr>
          <p:nvPr/>
        </p:nvCxnSpPr>
        <p:spPr>
          <a:xfrm rot="16200000" flipV="1">
            <a:off x="2792564" y="828087"/>
            <a:ext cx="157365" cy="2661735"/>
          </a:xfrm>
          <a:prstGeom prst="bentConnector3">
            <a:avLst>
              <a:gd name="adj1" fmla="val 3387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EDB61E-D0CB-2141-830C-0E1145A2592D}"/>
              </a:ext>
            </a:extLst>
          </p:cNvPr>
          <p:cNvSpPr txBox="1"/>
          <p:nvPr/>
        </p:nvSpPr>
        <p:spPr>
          <a:xfrm>
            <a:off x="2631436" y="1547994"/>
            <a:ext cx="479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7254AB35-01AE-8541-9859-237812694710}"/>
              </a:ext>
            </a:extLst>
          </p:cNvPr>
          <p:cNvSpPr/>
          <p:nvPr/>
        </p:nvSpPr>
        <p:spPr>
          <a:xfrm>
            <a:off x="6236686" y="2327436"/>
            <a:ext cx="1707729" cy="903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Alignment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肘形接點 97">
            <a:extLst>
              <a:ext uri="{FF2B5EF4-FFF2-40B4-BE49-F238E27FC236}">
                <a16:creationId xmlns:a16="http://schemas.microsoft.com/office/drawing/2014/main" id="{72EE6032-6111-E24C-87D9-98D680B4C0D0}"/>
              </a:ext>
            </a:extLst>
          </p:cNvPr>
          <p:cNvCxnSpPr>
            <a:stCxn id="92" idx="2"/>
            <a:endCxn id="25" idx="0"/>
          </p:cNvCxnSpPr>
          <p:nvPr/>
        </p:nvCxnSpPr>
        <p:spPr>
          <a:xfrm rot="5400000">
            <a:off x="5738209" y="2767904"/>
            <a:ext cx="888909" cy="181577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3488499-2C61-2141-B8AA-3F75AD2BF78A}"/>
              </a:ext>
            </a:extLst>
          </p:cNvPr>
          <p:cNvCxnSpPr>
            <a:cxnSpLocks/>
            <a:stCxn id="34" idx="0"/>
            <a:endCxn id="80" idx="2"/>
          </p:cNvCxnSpPr>
          <p:nvPr/>
        </p:nvCxnSpPr>
        <p:spPr>
          <a:xfrm flipH="1" flipV="1">
            <a:off x="1547256" y="3486825"/>
            <a:ext cx="6878" cy="1095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27" name="圖片 26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4E74E761-51F7-3945-9F92-50881041FB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224" y="3412489"/>
            <a:ext cx="538222" cy="6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7935912" y="2960946"/>
            <a:ext cx="77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</a:t>
            </a:r>
            <a:endParaRPr kumimoji="1" lang="en-US" altLang="zh-TW" sz="18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Face Verification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14C6F40-9439-AD43-8B3B-9BB8478420C2}"/>
              </a:ext>
            </a:extLst>
          </p:cNvPr>
          <p:cNvSpPr/>
          <p:nvPr/>
        </p:nvSpPr>
        <p:spPr>
          <a:xfrm>
            <a:off x="3186673" y="2082818"/>
            <a:ext cx="1638697" cy="1406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0FDE4C3-3AC2-3240-9077-DF7C67D5C234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594828" y="2786095"/>
            <a:ext cx="5918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ED7B824C-6CE2-8C41-8C24-A102DB1A2B53}"/>
              </a:ext>
            </a:extLst>
          </p:cNvPr>
          <p:cNvCxnSpPr>
            <a:cxnSpLocks/>
            <a:stCxn id="27" idx="2"/>
            <a:endCxn id="42" idx="0"/>
          </p:cNvCxnSpPr>
          <p:nvPr/>
        </p:nvCxnSpPr>
        <p:spPr>
          <a:xfrm flipH="1">
            <a:off x="4006021" y="3489371"/>
            <a:ext cx="1" cy="511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>
            <a:extLst>
              <a:ext uri="{FF2B5EF4-FFF2-40B4-BE49-F238E27FC236}">
                <a16:creationId xmlns:a16="http://schemas.microsoft.com/office/drawing/2014/main" id="{2B7C706D-95D2-0148-9949-BD68784B5B77}"/>
              </a:ext>
            </a:extLst>
          </p:cNvPr>
          <p:cNvSpPr/>
          <p:nvPr/>
        </p:nvSpPr>
        <p:spPr>
          <a:xfrm>
            <a:off x="2313833" y="4000505"/>
            <a:ext cx="3384376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the distance of existing vectors</a:t>
            </a:r>
            <a:endParaRPr lang="en-US" altLang="zh-TW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42" idx="2"/>
            <a:endCxn id="81" idx="0"/>
          </p:cNvCxnSpPr>
          <p:nvPr/>
        </p:nvCxnSpPr>
        <p:spPr>
          <a:xfrm>
            <a:off x="4006021" y="5294391"/>
            <a:ext cx="1109" cy="788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954130" y="5433686"/>
            <a:ext cx="21037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BDEEF7B2-93E4-2B43-A180-50A007C3D5FE}"/>
              </a:ext>
            </a:extLst>
          </p:cNvPr>
          <p:cNvCxnSpPr>
            <a:cxnSpLocks/>
            <a:stCxn id="42" idx="3"/>
            <a:endCxn id="66" idx="1"/>
          </p:cNvCxnSpPr>
          <p:nvPr/>
        </p:nvCxnSpPr>
        <p:spPr>
          <a:xfrm flipV="1">
            <a:off x="5698209" y="3145612"/>
            <a:ext cx="660905" cy="1501836"/>
          </a:xfrm>
          <a:prstGeom prst="bentConnector3">
            <a:avLst>
              <a:gd name="adj1" fmla="val 7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A7452CCB-8389-0941-A16B-519871A2B50A}"/>
              </a:ext>
            </a:extLst>
          </p:cNvPr>
          <p:cNvSpPr/>
          <p:nvPr/>
        </p:nvSpPr>
        <p:spPr>
          <a:xfrm>
            <a:off x="6359114" y="2641556"/>
            <a:ext cx="1285191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Select the nearest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5146455" y="3496579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E6B272DD-9568-3145-A725-02147D9F7C65}"/>
              </a:ext>
            </a:extLst>
          </p:cNvPr>
          <p:cNvCxnSpPr>
            <a:cxnSpLocks/>
            <a:stCxn id="66" idx="3"/>
            <a:endCxn id="33" idx="1"/>
          </p:cNvCxnSpPr>
          <p:nvPr/>
        </p:nvCxnSpPr>
        <p:spPr>
          <a:xfrm>
            <a:off x="7644305" y="3145612"/>
            <a:ext cx="291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3477978" y="608264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76061E9-FC20-924A-A7D4-CA1F26A87572}"/>
              </a:ext>
            </a:extLst>
          </p:cNvPr>
          <p:cNvGrpSpPr/>
          <p:nvPr/>
        </p:nvGrpSpPr>
        <p:grpSpPr>
          <a:xfrm>
            <a:off x="539750" y="2082818"/>
            <a:ext cx="2055078" cy="1406553"/>
            <a:chOff x="539750" y="2082818"/>
            <a:chExt cx="2055078" cy="1406553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1DBEF187-ED88-334E-AF4F-CA26B7FA0A5A}"/>
                </a:ext>
              </a:extLst>
            </p:cNvPr>
            <p:cNvSpPr/>
            <p:nvPr/>
          </p:nvSpPr>
          <p:spPr>
            <a:xfrm>
              <a:off x="539750" y="2082818"/>
              <a:ext cx="2055078" cy="140655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Input Image</a:t>
              </a: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9" name="圖片 18" descr="一張含有 個人, 圍欄, 男人, 木製的 的圖片&#10;&#10;自動產生的描述">
              <a:extLst>
                <a:ext uri="{FF2B5EF4-FFF2-40B4-BE49-F238E27FC236}">
                  <a16:creationId xmlns:a16="http://schemas.microsoft.com/office/drawing/2014/main" id="{D57A7BF3-0CB1-414C-9795-EDB476D5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1245" y="2492653"/>
              <a:ext cx="792088" cy="918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71402</TotalTime>
  <Words>2186</Words>
  <Application>Microsoft Macintosh PowerPoint</Application>
  <PresentationFormat>如螢幕大小 (4:3)</PresentationFormat>
  <Paragraphs>318</Paragraphs>
  <Slides>36</Slides>
  <Notes>28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Microsoft JhengHei</vt:lpstr>
      <vt:lpstr>標楷體</vt:lpstr>
      <vt:lpstr>Arial</vt:lpstr>
      <vt:lpstr>Calibri</vt:lpstr>
      <vt:lpstr>Cambria Math</vt:lpstr>
      <vt:lpstr>Helvetica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Approach</vt:lpstr>
      <vt:lpstr>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4429</cp:revision>
  <dcterms:created xsi:type="dcterms:W3CDTF">2008-11-09T17:03:56Z</dcterms:created>
  <dcterms:modified xsi:type="dcterms:W3CDTF">2019-03-27T08:31:37Z</dcterms:modified>
</cp:coreProperties>
</file>